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7"/>
  </p:notesMasterIdLst>
  <p:handoutMasterIdLst>
    <p:handoutMasterId r:id="rId18"/>
  </p:handoutMasterIdLst>
  <p:sldIdLst>
    <p:sldId id="272" r:id="rId2"/>
    <p:sldId id="273" r:id="rId3"/>
    <p:sldId id="258" r:id="rId4"/>
    <p:sldId id="259" r:id="rId5"/>
    <p:sldId id="260" r:id="rId6"/>
    <p:sldId id="261" r:id="rId7"/>
    <p:sldId id="266" r:id="rId8"/>
    <p:sldId id="262" r:id="rId9"/>
    <p:sldId id="265" r:id="rId10"/>
    <p:sldId id="263" r:id="rId11"/>
    <p:sldId id="264" r:id="rId12"/>
    <p:sldId id="267" r:id="rId13"/>
    <p:sldId id="268" r:id="rId14"/>
    <p:sldId id="269" r:id="rId15"/>
    <p:sldId id="270" r:id="rId16"/>
  </p:sldIdLst>
  <p:sldSz cx="7559675" cy="10691813"/>
  <p:notesSz cx="6858000" cy="9144000"/>
  <p:embeddedFontLst>
    <p:embeddedFont>
      <p:font typeface="Noto Sans CJK KR Regular" panose="020B0600000101010101" charset="-127"/>
      <p:regular r:id="rId19"/>
    </p:embeddedFont>
    <p:embeddedFont>
      <p:font typeface="Noto Sans KR" panose="020B0600000101010101" charset="-127"/>
      <p:regular r:id="rId20"/>
      <p:bold r:id="rId21"/>
    </p:embeddedFont>
    <p:embeddedFont>
      <p:font typeface="Noto Sans KR Medium" panose="020B0600000101010101" charset="-127"/>
      <p:regular r:id="rId22"/>
    </p:embeddedFont>
    <p:embeddedFont>
      <p:font typeface="Source Han Sans KR" panose="020B0600000101010101" charset="-127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27">
          <p15:clr>
            <a:srgbClr val="9AA0A6"/>
          </p15:clr>
        </p15:guide>
        <p15:guide id="2" pos="4536" userDrawn="1">
          <p15:clr>
            <a:srgbClr val="9AA0A6"/>
          </p15:clr>
        </p15:guide>
        <p15:guide id="3" orient="horz" pos="227">
          <p15:clr>
            <a:srgbClr val="9AA0A6"/>
          </p15:clr>
        </p15:guide>
        <p15:guide id="4" pos="2381" userDrawn="1">
          <p15:clr>
            <a:srgbClr val="9AA0A6"/>
          </p15:clr>
        </p15:guide>
        <p15:guide id="5" orient="horz" pos="6508">
          <p15:clr>
            <a:srgbClr val="9AA0A6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E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47"/>
    <p:restoredTop sz="93986" autoAdjust="0"/>
  </p:normalViewPr>
  <p:slideViewPr>
    <p:cSldViewPr snapToGrid="0">
      <p:cViewPr>
        <p:scale>
          <a:sx n="300" d="100"/>
          <a:sy n="300" d="100"/>
        </p:scale>
        <p:origin x="216" y="-1374"/>
      </p:cViewPr>
      <p:guideLst>
        <p:guide pos="227"/>
        <p:guide pos="4536"/>
        <p:guide orient="horz" pos="227"/>
        <p:guide pos="2381"/>
        <p:guide orient="horz" pos="650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18" d="100"/>
          <a:sy n="118" d="100"/>
        </p:scale>
        <p:origin x="395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4C10BB3-4E1E-EB47-B3C5-BF3834A554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BBC87E4-4D8E-B14C-BD8F-E9E6249D811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3BAC58-B59A-0746-BD5F-8C8E9FB4C386}" type="datetimeFigureOut">
              <a:rPr kumimoji="1" lang="ko-Kore-KR" altLang="en-US" smtClean="0"/>
              <a:t>03/17/2021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52B76C-BF6A-9C47-B948-2CC14992EC8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62847D5-4F59-1449-83DA-E0CD0FF81E7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2E2131-DBFE-5B4E-B88D-A26D0D19A00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11083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17040" y="685800"/>
            <a:ext cx="2424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d8fae7b61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d8fae7b61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d8fae7b61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d8fae7b61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9383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8fae7b61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8fae7b61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90241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d8fae7b61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d8fae7b61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6549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8fae7b61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8fae7b61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548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ffe762cc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ffe762cc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ffe762cc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ffe762cc3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d42d14d4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d42d14d4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d8fae7b6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d8fae7b6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281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d8fae7b6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d8fae7b6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d8fae7b6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d8fae7b6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9447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d8fae7b61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d8fae7b61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8fae7b61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8fae7b61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intro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B166EF5-B73B-0349-80E9-B5FC1B23A9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48" y="0"/>
            <a:ext cx="7555379" cy="106918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o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4076710-0A0C-3B45-9B56-4D1F900023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48" y="0"/>
            <a:ext cx="7555379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067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900" tIns="67900" rIns="67900" bIns="67900" anchor="ctr" anchorCtr="0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</a:defRPr>
            </a:lvl1pPr>
            <a:lvl2pPr lvl="1" algn="r">
              <a:buNone/>
              <a:defRPr sz="700">
                <a:solidFill>
                  <a:schemeClr val="dk2"/>
                </a:solidFill>
              </a:defRPr>
            </a:lvl2pPr>
            <a:lvl3pPr lvl="2" algn="r">
              <a:buNone/>
              <a:defRPr sz="700">
                <a:solidFill>
                  <a:schemeClr val="dk2"/>
                </a:solidFill>
              </a:defRPr>
            </a:lvl3pPr>
            <a:lvl4pPr lvl="3" algn="r">
              <a:buNone/>
              <a:defRPr sz="700">
                <a:solidFill>
                  <a:schemeClr val="dk2"/>
                </a:solidFill>
              </a:defRPr>
            </a:lvl4pPr>
            <a:lvl5pPr lvl="4" algn="r">
              <a:buNone/>
              <a:defRPr sz="700">
                <a:solidFill>
                  <a:schemeClr val="dk2"/>
                </a:solidFill>
              </a:defRPr>
            </a:lvl5pPr>
            <a:lvl6pPr lvl="5" algn="r">
              <a:buNone/>
              <a:defRPr sz="700">
                <a:solidFill>
                  <a:schemeClr val="dk2"/>
                </a:solidFill>
              </a:defRPr>
            </a:lvl6pPr>
            <a:lvl7pPr lvl="6" algn="r">
              <a:buNone/>
              <a:defRPr sz="700">
                <a:solidFill>
                  <a:schemeClr val="dk2"/>
                </a:solidFill>
              </a:defRPr>
            </a:lvl7pPr>
            <a:lvl8pPr lvl="7" algn="r">
              <a:buNone/>
              <a:defRPr sz="700">
                <a:solidFill>
                  <a:schemeClr val="dk2"/>
                </a:solidFill>
              </a:defRPr>
            </a:lvl8pPr>
            <a:lvl9pPr lvl="8" algn="r">
              <a:buNone/>
              <a:defRPr sz="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talentx@gmail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9182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10;p18">
            <a:extLst>
              <a:ext uri="{FF2B5EF4-FFF2-40B4-BE49-F238E27FC236}">
                <a16:creationId xmlns:a16="http://schemas.microsoft.com/office/drawing/2014/main" id="{6678DEEB-789F-CA48-8C78-45C319F71854}"/>
              </a:ext>
            </a:extLst>
          </p:cNvPr>
          <p:cNvSpPr txBox="1"/>
          <p:nvPr/>
        </p:nvSpPr>
        <p:spPr>
          <a:xfrm>
            <a:off x="360363" y="1318408"/>
            <a:ext cx="6838950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기간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2020.10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–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2021.02</a:t>
            </a:r>
          </a:p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프로젝트 현황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 서비스 오픈 준비 중</a:t>
            </a:r>
            <a:endParaRPr sz="1200" spc="-120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10" name="Google Shape;94;p17">
            <a:extLst>
              <a:ext uri="{FF2B5EF4-FFF2-40B4-BE49-F238E27FC236}">
                <a16:creationId xmlns:a16="http://schemas.microsoft.com/office/drawing/2014/main" id="{B5BF07E3-D30F-204D-BA65-ED720C4D5AAF}"/>
              </a:ext>
            </a:extLst>
          </p:cNvPr>
          <p:cNvSpPr txBox="1"/>
          <p:nvPr/>
        </p:nvSpPr>
        <p:spPr>
          <a:xfrm>
            <a:off x="360363" y="471538"/>
            <a:ext cx="6838950" cy="713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4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${</a:t>
            </a:r>
            <a:r>
              <a:rPr lang="ko-KR" altLang="en-US" sz="4400" b="1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프로젝트명</a:t>
            </a:r>
            <a:r>
              <a:rPr lang="en-US" altLang="ko-KR" sz="4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}</a:t>
            </a:r>
            <a:endParaRPr lang="ko-KR" altLang="en-US" sz="4400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FD7C15E8-B4DF-DB4E-ACEE-988514A5F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63" y="2432975"/>
            <a:ext cx="3594418" cy="103449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/>
        </p:nvSpPr>
        <p:spPr>
          <a:xfrm>
            <a:off x="360000" y="360002"/>
            <a:ext cx="5920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${</a:t>
            </a:r>
            <a:r>
              <a:rPr lang="ko-KR" altLang="en-US" sz="2000" b="1" dirty="0" err="1"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프로젝트명</a:t>
            </a:r>
            <a:r>
              <a:rPr lang="en-US" altLang="ko-KR" sz="2000" b="1" dirty="0"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}</a:t>
            </a:r>
            <a:endParaRPr sz="2000" b="1" dirty="0"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196" name="Google Shape;196;p21"/>
          <p:cNvSpPr/>
          <p:nvPr/>
        </p:nvSpPr>
        <p:spPr>
          <a:xfrm>
            <a:off x="360000" y="832236"/>
            <a:ext cx="6840000" cy="18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851153F-8019-3749-8348-542573939E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458219"/>
              </p:ext>
            </p:extLst>
          </p:nvPr>
        </p:nvGraphicFramePr>
        <p:xfrm>
          <a:off x="359838" y="1676771"/>
          <a:ext cx="6840153" cy="21307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5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251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3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담당 직무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백엔드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엔지니어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 err="1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참여인원</a:t>
                      </a:r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/ </a:t>
                      </a:r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기여도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3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명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/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40%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개 발 환 경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Xcode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, Swift, Node.js, AWS EC2, Ubuntu,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Tesorflow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구 현 사 항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Alamofire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을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이용한통신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인증을 통한 비 로그인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로그인 사용자 구분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tx1"/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"/>
                          <a:sym typeface="Arial"/>
                        </a:rPr>
                        <a:t>깃허브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tx1"/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"/>
                          <a:sym typeface="Arial"/>
                        </a:rPr>
                        <a:t> 주소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https://</a:t>
                      </a:r>
                      <a:r>
                        <a:rPr lang="en" altLang="ko-KR" sz="1200" b="0" i="0" spc="-12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github.com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/</a:t>
                      </a:r>
                      <a:r>
                        <a:rPr lang="en-US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talent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619656"/>
                  </a:ext>
                </a:extLst>
              </a:tr>
            </a:tbl>
          </a:graphicData>
        </a:graphic>
      </p:graphicFrame>
      <p:sp>
        <p:nvSpPr>
          <p:cNvPr id="18" name="Google Shape;110;p18">
            <a:extLst>
              <a:ext uri="{FF2B5EF4-FFF2-40B4-BE49-F238E27FC236}">
                <a16:creationId xmlns:a16="http://schemas.microsoft.com/office/drawing/2014/main" id="{CED02575-2DF4-EB43-BCB8-E07ED9CCE263}"/>
              </a:ext>
            </a:extLst>
          </p:cNvPr>
          <p:cNvSpPr txBox="1"/>
          <p:nvPr/>
        </p:nvSpPr>
        <p:spPr>
          <a:xfrm>
            <a:off x="366633" y="1055382"/>
            <a:ext cx="6832679" cy="250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간단 설명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22" name="Google Shape;110;p18">
            <a:extLst>
              <a:ext uri="{FF2B5EF4-FFF2-40B4-BE49-F238E27FC236}">
                <a16:creationId xmlns:a16="http://schemas.microsoft.com/office/drawing/2014/main" id="{55657163-72B9-A04F-98CF-7675D2FB7874}"/>
              </a:ext>
            </a:extLst>
          </p:cNvPr>
          <p:cNvSpPr txBox="1"/>
          <p:nvPr/>
        </p:nvSpPr>
        <p:spPr>
          <a:xfrm>
            <a:off x="360363" y="4282458"/>
            <a:ext cx="6839538" cy="476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나만의 방식으로 개발한 제품의 기술적 메커니즘과 사용 과정 등을 서술해주세요</a:t>
            </a:r>
            <a:r>
              <a:rPr lang="en-US" altLang="ko-KR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.</a:t>
            </a:r>
          </a:p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이미지를 함께 활용할수록 채용 담당자가 빠르게 이해할 수 있고 좋은 평가를 받을 수 있습니다</a:t>
            </a:r>
            <a:r>
              <a:rPr lang="en-US" altLang="ko-KR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.</a:t>
            </a:r>
            <a:endParaRPr spc="-120" dirty="0">
              <a:solidFill>
                <a:srgbClr val="00B0F0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10;p18">
            <a:extLst>
              <a:ext uri="{FF2B5EF4-FFF2-40B4-BE49-F238E27FC236}">
                <a16:creationId xmlns:a16="http://schemas.microsoft.com/office/drawing/2014/main" id="{6678DEEB-789F-CA48-8C78-45C319F71854}"/>
              </a:ext>
            </a:extLst>
          </p:cNvPr>
          <p:cNvSpPr txBox="1"/>
          <p:nvPr/>
        </p:nvSpPr>
        <p:spPr>
          <a:xfrm>
            <a:off x="360363" y="1318408"/>
            <a:ext cx="6838950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기간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2020.10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–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2021.02</a:t>
            </a:r>
          </a:p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프로젝트 현황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 서비스 오픈 준비 중</a:t>
            </a:r>
            <a:endParaRPr sz="1200" spc="-120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10" name="Google Shape;94;p17">
            <a:extLst>
              <a:ext uri="{FF2B5EF4-FFF2-40B4-BE49-F238E27FC236}">
                <a16:creationId xmlns:a16="http://schemas.microsoft.com/office/drawing/2014/main" id="{B5BF07E3-D30F-204D-BA65-ED720C4D5AAF}"/>
              </a:ext>
            </a:extLst>
          </p:cNvPr>
          <p:cNvSpPr txBox="1"/>
          <p:nvPr/>
        </p:nvSpPr>
        <p:spPr>
          <a:xfrm>
            <a:off x="360363" y="471538"/>
            <a:ext cx="6838950" cy="713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4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${</a:t>
            </a:r>
            <a:r>
              <a:rPr lang="ko-KR" altLang="en-US" sz="4400" b="1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프로젝트명</a:t>
            </a:r>
            <a:r>
              <a:rPr lang="en-US" altLang="ko-KR" sz="4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}</a:t>
            </a:r>
            <a:endParaRPr lang="ko-KR" altLang="en-US" sz="4400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FD7C15E8-B4DF-DB4E-ACEE-988514A5F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63" y="2432975"/>
            <a:ext cx="3594418" cy="103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07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/>
        </p:nvSpPr>
        <p:spPr>
          <a:xfrm>
            <a:off x="360000" y="360002"/>
            <a:ext cx="5920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${</a:t>
            </a:r>
            <a:r>
              <a:rPr lang="ko-KR" altLang="en-US" sz="2000" b="1" dirty="0" err="1"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프로젝트명</a:t>
            </a:r>
            <a:r>
              <a:rPr lang="en-US" altLang="ko-KR" sz="2000" b="1" dirty="0"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}</a:t>
            </a:r>
            <a:endParaRPr sz="2000" b="1" dirty="0"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196" name="Google Shape;196;p21"/>
          <p:cNvSpPr/>
          <p:nvPr/>
        </p:nvSpPr>
        <p:spPr>
          <a:xfrm>
            <a:off x="360000" y="832236"/>
            <a:ext cx="6840000" cy="18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851153F-8019-3749-8348-542573939E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4537842"/>
              </p:ext>
            </p:extLst>
          </p:nvPr>
        </p:nvGraphicFramePr>
        <p:xfrm>
          <a:off x="359838" y="1676771"/>
          <a:ext cx="6840153" cy="21307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5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251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3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담당 직무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백엔드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엔지니어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 err="1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참여인원</a:t>
                      </a:r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/ </a:t>
                      </a:r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기여도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3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명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/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40%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개 발 환 경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Xcode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, Swift, Node.js, AWS EC2, Ubuntu,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Tesorflow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구 현 사 항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Alamofire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을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이용한통신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인증을 통한 비 로그인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로그인 사용자 구분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tx1"/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"/>
                          <a:sym typeface="Arial"/>
                        </a:rPr>
                        <a:t>깃허브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tx1"/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"/>
                          <a:sym typeface="Arial"/>
                        </a:rPr>
                        <a:t> 주소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https://</a:t>
                      </a:r>
                      <a:r>
                        <a:rPr lang="en" altLang="ko-KR" sz="1200" b="0" i="0" spc="-12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github.com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/</a:t>
                      </a:r>
                      <a:r>
                        <a:rPr lang="en-US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talent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619656"/>
                  </a:ext>
                </a:extLst>
              </a:tr>
            </a:tbl>
          </a:graphicData>
        </a:graphic>
      </p:graphicFrame>
      <p:sp>
        <p:nvSpPr>
          <p:cNvPr id="18" name="Google Shape;110;p18">
            <a:extLst>
              <a:ext uri="{FF2B5EF4-FFF2-40B4-BE49-F238E27FC236}">
                <a16:creationId xmlns:a16="http://schemas.microsoft.com/office/drawing/2014/main" id="{CED02575-2DF4-EB43-BCB8-E07ED9CCE263}"/>
              </a:ext>
            </a:extLst>
          </p:cNvPr>
          <p:cNvSpPr txBox="1"/>
          <p:nvPr/>
        </p:nvSpPr>
        <p:spPr>
          <a:xfrm>
            <a:off x="366633" y="1055382"/>
            <a:ext cx="6832679" cy="250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간단 설명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22" name="Google Shape;110;p18">
            <a:extLst>
              <a:ext uri="{FF2B5EF4-FFF2-40B4-BE49-F238E27FC236}">
                <a16:creationId xmlns:a16="http://schemas.microsoft.com/office/drawing/2014/main" id="{55657163-72B9-A04F-98CF-7675D2FB7874}"/>
              </a:ext>
            </a:extLst>
          </p:cNvPr>
          <p:cNvSpPr txBox="1"/>
          <p:nvPr/>
        </p:nvSpPr>
        <p:spPr>
          <a:xfrm>
            <a:off x="360363" y="4282458"/>
            <a:ext cx="6839538" cy="476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나만의 방식으로 개발한 제품의 기술적 메커니즘과 사용 과정 등을 서술해주세요</a:t>
            </a:r>
            <a:r>
              <a:rPr lang="en-US" altLang="ko-KR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.</a:t>
            </a:r>
          </a:p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이미지를 함께 활용할수록 채용 담당자가 빠르게 이해할 수 있고 좋은 평가를 받을 수 있습니다</a:t>
            </a:r>
            <a:r>
              <a:rPr lang="en-US" altLang="ko-KR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.</a:t>
            </a:r>
            <a:endParaRPr spc="-120" dirty="0">
              <a:solidFill>
                <a:srgbClr val="00B0F0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3726077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10;p18">
            <a:extLst>
              <a:ext uri="{FF2B5EF4-FFF2-40B4-BE49-F238E27FC236}">
                <a16:creationId xmlns:a16="http://schemas.microsoft.com/office/drawing/2014/main" id="{6678DEEB-789F-CA48-8C78-45C319F71854}"/>
              </a:ext>
            </a:extLst>
          </p:cNvPr>
          <p:cNvSpPr txBox="1"/>
          <p:nvPr/>
        </p:nvSpPr>
        <p:spPr>
          <a:xfrm>
            <a:off x="360363" y="1318408"/>
            <a:ext cx="6838950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기간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2020.10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–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2021.02</a:t>
            </a:r>
          </a:p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프로젝트 현황 </a:t>
            </a:r>
            <a:r>
              <a:rPr lang="en-US" altLang="ko-KR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 서비스 오픈 준비 중</a:t>
            </a:r>
            <a:endParaRPr sz="1200" spc="-120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10" name="Google Shape;94;p17">
            <a:extLst>
              <a:ext uri="{FF2B5EF4-FFF2-40B4-BE49-F238E27FC236}">
                <a16:creationId xmlns:a16="http://schemas.microsoft.com/office/drawing/2014/main" id="{B5BF07E3-D30F-204D-BA65-ED720C4D5AAF}"/>
              </a:ext>
            </a:extLst>
          </p:cNvPr>
          <p:cNvSpPr txBox="1"/>
          <p:nvPr/>
        </p:nvSpPr>
        <p:spPr>
          <a:xfrm>
            <a:off x="360363" y="471538"/>
            <a:ext cx="6838950" cy="713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4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${</a:t>
            </a:r>
            <a:r>
              <a:rPr lang="ko-KR" altLang="en-US" sz="4400" b="1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프로젝트명</a:t>
            </a:r>
            <a:r>
              <a:rPr lang="en-US" altLang="ko-KR" sz="4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}</a:t>
            </a:r>
            <a:endParaRPr lang="ko-KR" altLang="en-US" sz="4400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FD7C15E8-B4DF-DB4E-ACEE-988514A5F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63" y="2432975"/>
            <a:ext cx="3594418" cy="103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857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/>
        </p:nvSpPr>
        <p:spPr>
          <a:xfrm>
            <a:off x="360000" y="360002"/>
            <a:ext cx="5920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${</a:t>
            </a:r>
            <a:r>
              <a:rPr lang="ko-KR" altLang="en-US" sz="2000" b="1" dirty="0" err="1"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프로젝트명</a:t>
            </a:r>
            <a:r>
              <a:rPr lang="en-US" altLang="ko-KR" sz="2000" b="1" dirty="0"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}</a:t>
            </a:r>
            <a:endParaRPr sz="2000" b="1" dirty="0"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196" name="Google Shape;196;p21"/>
          <p:cNvSpPr/>
          <p:nvPr/>
        </p:nvSpPr>
        <p:spPr>
          <a:xfrm>
            <a:off x="360000" y="832236"/>
            <a:ext cx="6840000" cy="18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851153F-8019-3749-8348-542573939E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0952934"/>
              </p:ext>
            </p:extLst>
          </p:nvPr>
        </p:nvGraphicFramePr>
        <p:xfrm>
          <a:off x="359838" y="1676771"/>
          <a:ext cx="6840153" cy="21307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5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251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3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담당 직무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백엔드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엔지니어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 err="1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참여인원</a:t>
                      </a:r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/ </a:t>
                      </a:r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기여도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3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명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/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40%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개 발 환 경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Xcode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, Swift, Node.js, AWS EC2, Ubuntu,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Tesorflow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구 현 사 항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Alamofire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을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이용한통신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인증을 통한 비 로그인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로그인 사용자 구분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tx1"/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"/>
                          <a:sym typeface="Arial"/>
                        </a:rPr>
                        <a:t>깃허브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tx1"/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"/>
                          <a:sym typeface="Arial"/>
                        </a:rPr>
                        <a:t> 주소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sym typeface="Arial"/>
                        </a:rPr>
                        <a:t> 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https://</a:t>
                      </a:r>
                      <a:r>
                        <a:rPr lang="en" altLang="ko-KR" sz="1200" b="0" i="0" spc="-12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github.com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/</a:t>
                      </a:r>
                      <a:r>
                        <a:rPr lang="en-US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Noto Sans KR" panose="020B0500000000000000" pitchFamily="34" charset="-128"/>
                          <a:cs typeface="Gothic A1 ExtraBold"/>
                          <a:sym typeface="Gothic A1 ExtraBold"/>
                        </a:rPr>
                        <a:t>talent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Noto Sans KR" panose="020B0500000000000000" pitchFamily="34" charset="-128"/>
                        <a:ea typeface="Noto Sans KR" panose="020B0500000000000000" pitchFamily="34" charset="-128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619656"/>
                  </a:ext>
                </a:extLst>
              </a:tr>
            </a:tbl>
          </a:graphicData>
        </a:graphic>
      </p:graphicFrame>
      <p:sp>
        <p:nvSpPr>
          <p:cNvPr id="18" name="Google Shape;110;p18">
            <a:extLst>
              <a:ext uri="{FF2B5EF4-FFF2-40B4-BE49-F238E27FC236}">
                <a16:creationId xmlns:a16="http://schemas.microsoft.com/office/drawing/2014/main" id="{CED02575-2DF4-EB43-BCB8-E07ED9CCE263}"/>
              </a:ext>
            </a:extLst>
          </p:cNvPr>
          <p:cNvSpPr txBox="1"/>
          <p:nvPr/>
        </p:nvSpPr>
        <p:spPr>
          <a:xfrm>
            <a:off x="366633" y="1055382"/>
            <a:ext cx="6832679" cy="250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간단 설명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22" name="Google Shape;110;p18">
            <a:extLst>
              <a:ext uri="{FF2B5EF4-FFF2-40B4-BE49-F238E27FC236}">
                <a16:creationId xmlns:a16="http://schemas.microsoft.com/office/drawing/2014/main" id="{55657163-72B9-A04F-98CF-7675D2FB7874}"/>
              </a:ext>
            </a:extLst>
          </p:cNvPr>
          <p:cNvSpPr txBox="1"/>
          <p:nvPr/>
        </p:nvSpPr>
        <p:spPr>
          <a:xfrm>
            <a:off x="360363" y="4282458"/>
            <a:ext cx="6839538" cy="476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나만의 방식으로 개발한 제품의 기술적 메커니즘과 사용 과정 등을 서술해주세요</a:t>
            </a:r>
            <a:r>
              <a:rPr lang="en-US" altLang="ko-KR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.</a:t>
            </a:r>
          </a:p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이미지를 함께 활용할수록 채용 담당자가 빠르게 이해할 수 있고 좋은 평가를 받을 수 있습니다</a:t>
            </a:r>
            <a:r>
              <a:rPr lang="en-US" altLang="ko-KR" spc="-120" dirty="0">
                <a:solidFill>
                  <a:srgbClr val="00B0F0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.</a:t>
            </a:r>
            <a:endParaRPr spc="-120" dirty="0">
              <a:solidFill>
                <a:srgbClr val="00B0F0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90173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0;p14">
            <a:extLst>
              <a:ext uri="{FF2B5EF4-FFF2-40B4-BE49-F238E27FC236}">
                <a16:creationId xmlns:a16="http://schemas.microsoft.com/office/drawing/2014/main" id="{1BCD069E-F0F0-4A45-9D77-F501FD5E57ED}"/>
              </a:ext>
            </a:extLst>
          </p:cNvPr>
          <p:cNvSpPr txBox="1"/>
          <p:nvPr/>
        </p:nvSpPr>
        <p:spPr>
          <a:xfrm>
            <a:off x="882418" y="3661282"/>
            <a:ext cx="5794837" cy="2472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#레몬 #톡 쏘는 #사려깊은 #강한 #파워풀 #노란색 #화려한 #데이터 #아이디어 #UX #빠른 #책임감 있는 #협업을 잘하는 #개발 #색다른 #쾌활한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2000" dirty="0">
              <a:latin typeface="Noto Sans KR Medium" panose="020B0500000000000000" pitchFamily="34" charset="-128"/>
              <a:ea typeface="Noto Sans KR Medium" panose="020B0500000000000000" pitchFamily="34" charset="-128"/>
              <a:cs typeface="Gothic A1"/>
              <a:sym typeface="Gothic A1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흥미로운 열정적인 아이디어 대기만성 성실 </a:t>
            </a:r>
            <a:r>
              <a:rPr lang="ko-KR" altLang="en-US" sz="2000" dirty="0" err="1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소통왕</a:t>
            </a:r>
            <a:r>
              <a:rPr lang="ko-KR" altLang="en-US" sz="2000" dirty="0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 중재자 </a:t>
            </a:r>
            <a:r>
              <a:rPr lang="en-US" altLang="ko-KR" sz="2000" dirty="0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ENFP</a:t>
            </a:r>
            <a:endParaRPr sz="2000" dirty="0">
              <a:latin typeface="Noto Sans KR Medium" panose="020B0500000000000000" pitchFamily="34" charset="-128"/>
              <a:ea typeface="Noto Sans KR Medium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3" name="Google Shape;60;p14">
            <a:extLst>
              <a:ext uri="{FF2B5EF4-FFF2-40B4-BE49-F238E27FC236}">
                <a16:creationId xmlns:a16="http://schemas.microsoft.com/office/drawing/2014/main" id="{BE7DC6F2-CC6B-E44D-9652-84F8BDE2C6DD}"/>
              </a:ext>
            </a:extLst>
          </p:cNvPr>
          <p:cNvSpPr txBox="1"/>
          <p:nvPr/>
        </p:nvSpPr>
        <p:spPr>
          <a:xfrm>
            <a:off x="882418" y="7782907"/>
            <a:ext cx="5794837" cy="1777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err="1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작성예시</a:t>
            </a:r>
            <a:r>
              <a:rPr lang="en-US" altLang="ko-KR" sz="2000" dirty="0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 err="1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사려깊고</a:t>
            </a:r>
            <a:r>
              <a:rPr lang="ko-KR" altLang="en-US" sz="2000" dirty="0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 협업을 잘하는 </a:t>
            </a:r>
            <a:r>
              <a:rPr lang="ko-KR" altLang="en-US" sz="2000" dirty="0" err="1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프론트엔드</a:t>
            </a:r>
            <a:r>
              <a:rPr lang="ko-KR" altLang="en-US" sz="2000" dirty="0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 엔지니어</a:t>
            </a:r>
            <a:endParaRPr lang="en-US" altLang="ko-KR" sz="2000" dirty="0">
              <a:latin typeface="Noto Sans KR Medium" panose="020B0500000000000000" pitchFamily="34" charset="-128"/>
              <a:ea typeface="Noto Sans KR Medium" panose="020B0500000000000000" pitchFamily="34" charset="-128"/>
              <a:cs typeface="Gothic A1"/>
              <a:sym typeface="Gothic A1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정신력이 강하고 책임감 있는 </a:t>
            </a:r>
            <a:r>
              <a:rPr lang="ko-KR" altLang="en-US" sz="2000" dirty="0" err="1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백엔드</a:t>
            </a:r>
            <a:r>
              <a:rPr lang="ko-KR" altLang="en-US" sz="2000" dirty="0"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/>
                <a:sym typeface="Gothic A1"/>
              </a:rPr>
              <a:t> 엔지니어</a:t>
            </a:r>
            <a:endParaRPr lang="en-US" altLang="ko-KR" sz="2000" dirty="0">
              <a:latin typeface="Noto Sans KR Medium" panose="020B0500000000000000" pitchFamily="34" charset="-128"/>
              <a:ea typeface="Noto Sans KR Medium" panose="020B0500000000000000" pitchFamily="34" charset="-128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883982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579650" y="9453864"/>
            <a:ext cx="5356800" cy="679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20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 ExtraBold"/>
                <a:sym typeface="Gothic A1 ExtraBold"/>
              </a:rPr>
              <a:t>마음에 드는 표지를 고른 뒤</a:t>
            </a:r>
          </a:p>
          <a:p>
            <a:pPr lvl="0">
              <a:lnSpc>
                <a:spcPct val="115000"/>
              </a:lnSpc>
            </a:pPr>
            <a:r>
              <a:rPr lang="ko-KR" altLang="en-US" sz="20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 ExtraBold"/>
                <a:sym typeface="Gothic A1 ExtraBold"/>
              </a:rPr>
              <a:t>슬로건을 입력해주세요</a:t>
            </a:r>
            <a:r>
              <a:rPr lang="en-US" altLang="ko-KR" sz="20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 ExtraBold"/>
                <a:sym typeface="Gothic A1 ExtraBold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Noto Sans KR Medium" panose="020B0500000000000000" pitchFamily="34" charset="-128"/>
              <a:ea typeface="Noto Sans KR Medium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579650" y="558491"/>
            <a:ext cx="6400800" cy="91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579650" y="783125"/>
            <a:ext cx="4588698" cy="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Black" pitchFamily="2" charset="-127"/>
                <a:sym typeface="Montserrat"/>
              </a:rPr>
              <a:t>PORTFOLIO</a:t>
            </a:r>
            <a:r>
              <a:rPr lang="ko-KR" altLang="en-US" sz="30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Black" pitchFamily="2" charset="-127"/>
                <a:sym typeface="Montserrat"/>
              </a:rPr>
              <a:t> 옵션</a:t>
            </a:r>
            <a:r>
              <a:rPr lang="en-US" altLang="ko-KR" sz="30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Black" pitchFamily="2" charset="-127"/>
                <a:sym typeface="Montserrat"/>
              </a:rPr>
              <a:t>1</a:t>
            </a:r>
            <a:endParaRPr sz="3000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Black" pitchFamily="2" charset="-127"/>
              <a:sym typeface="Montserrat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534250" y="783115"/>
            <a:ext cx="2446200" cy="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 pitchFamily="2" charset="-127"/>
                <a:sym typeface="Montserrat Light"/>
              </a:rPr>
              <a:t>202</a:t>
            </a:r>
            <a:r>
              <a:rPr lang="en-US" altLang="ko-KR" sz="1200" dirty="0">
                <a:solidFill>
                  <a:schemeClr val="tx1"/>
                </a:solidFill>
                <a:latin typeface="Noto Sans CJK KR Regular" panose="020B0500000000000000" pitchFamily="34" charset="-128"/>
                <a:ea typeface="Noto Sans CJK KR Regular" panose="020B0500000000000000" pitchFamily="34" charset="-128"/>
                <a:cs typeface="Gothic A1" pitchFamily="2" charset="-127"/>
                <a:sym typeface="Montserrat Light"/>
              </a:rPr>
              <a:t>1</a:t>
            </a:r>
            <a:endParaRPr sz="1200" dirty="0">
              <a:solidFill>
                <a:schemeClr val="tx1"/>
              </a:solidFill>
              <a:latin typeface="Noto Sans CJK KR Regular" panose="020B0500000000000000" pitchFamily="34" charset="-128"/>
              <a:ea typeface="Noto Sans CJK KR Regular" panose="020B0500000000000000" pitchFamily="34" charset="-128"/>
              <a:cs typeface="Gothic A1" pitchFamily="2" charset="-127"/>
              <a:sym typeface="Montserrat Light"/>
            </a:endParaRPr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810E23BD-C3C8-B34B-A6C2-E60C89DCF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00" y="2219615"/>
            <a:ext cx="3276245" cy="10336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469850" y="5926625"/>
            <a:ext cx="66204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 ExtraBold"/>
                <a:sym typeface="Gothic A1 ExtraBold"/>
              </a:rPr>
              <a:t>마음에 드는 표지를 고른 뒤</a:t>
            </a:r>
            <a:endParaRPr lang="en-US" altLang="ko-KR" sz="1600" dirty="0">
              <a:solidFill>
                <a:schemeClr val="tx1"/>
              </a:solidFill>
              <a:latin typeface="Noto Sans KR Medium" panose="020B0500000000000000" pitchFamily="34" charset="-128"/>
              <a:ea typeface="Noto Sans KR Medium" panose="020B0500000000000000" pitchFamily="34" charset="-128"/>
              <a:cs typeface="Gothic A1 ExtraBold"/>
              <a:sym typeface="Gothic A1 ExtraBold"/>
            </a:endParaRPr>
          </a:p>
          <a:p>
            <a:pPr lvl="0" algn="ctr">
              <a:lnSpc>
                <a:spcPct val="115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 ExtraBold"/>
                <a:sym typeface="Gothic A1 ExtraBold"/>
              </a:rPr>
              <a:t>슬로건을 입력해주세요</a:t>
            </a:r>
            <a:r>
              <a:rPr lang="en-US" altLang="ko-KR" sz="16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 ExtraBold"/>
                <a:sym typeface="Gothic A1 ExtraBold"/>
              </a:rPr>
              <a:t>.</a:t>
            </a:r>
            <a:endParaRPr sz="1600" dirty="0">
              <a:solidFill>
                <a:schemeClr val="tx1"/>
              </a:solidFill>
              <a:latin typeface="Noto Sans KR Medium" panose="020B0500000000000000" pitchFamily="34" charset="-128"/>
              <a:ea typeface="Noto Sans KR Medium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906650" y="4618600"/>
            <a:ext cx="5746800" cy="11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Black" pitchFamily="2" charset="-127"/>
                <a:sym typeface="Montserrat"/>
              </a:rPr>
              <a:t>Portfolio</a:t>
            </a:r>
            <a:r>
              <a:rPr lang="ko-KR" altLang="en-US" sz="60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Black" pitchFamily="2" charset="-127"/>
                <a:sym typeface="Montserrat"/>
              </a:rPr>
              <a:t> 옵션</a:t>
            </a:r>
            <a:r>
              <a:rPr lang="en-US" altLang="ko-KR" sz="60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Black" pitchFamily="2" charset="-127"/>
                <a:sym typeface="Montserrat"/>
              </a:rPr>
              <a:t>2</a:t>
            </a:r>
            <a:endParaRPr sz="6000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Black" pitchFamily="2" charset="-127"/>
              <a:sym typeface="Montserrat"/>
            </a:endParaRPr>
          </a:p>
        </p:txBody>
      </p:sp>
      <p:sp>
        <p:nvSpPr>
          <p:cNvPr id="83" name="Google Shape;83;p16"/>
          <p:cNvSpPr txBox="1"/>
          <p:nvPr/>
        </p:nvSpPr>
        <p:spPr>
          <a:xfrm rot="5400000">
            <a:off x="6703200" y="788700"/>
            <a:ext cx="7731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 pitchFamily="2" charset="-127"/>
                <a:sym typeface="Montserrat"/>
              </a:rPr>
              <a:t>202</a:t>
            </a:r>
            <a:r>
              <a:rPr lang="en-US" altLang="ko-KR" sz="16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Gothic A1" pitchFamily="2" charset="-127"/>
                <a:sym typeface="Montserrat"/>
              </a:rPr>
              <a:t>1</a:t>
            </a:r>
            <a:endParaRPr sz="1600" dirty="0">
              <a:solidFill>
                <a:schemeClr val="tx1"/>
              </a:solidFill>
              <a:latin typeface="Noto Sans KR Medium" panose="020B0500000000000000" pitchFamily="34" charset="-128"/>
              <a:ea typeface="Noto Sans KR Medium" panose="020B0500000000000000" pitchFamily="34" charset="-128"/>
              <a:cs typeface="Gothic A1" pitchFamily="2" charset="-127"/>
              <a:sym typeface="Montserrat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427250" y="482291"/>
            <a:ext cx="914400" cy="1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5" name="Google Shape;85;p16"/>
          <p:cNvSpPr txBox="1"/>
          <p:nvPr/>
        </p:nvSpPr>
        <p:spPr>
          <a:xfrm rot="-5400000">
            <a:off x="314450" y="9873675"/>
            <a:ext cx="4461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Montserrat"/>
                <a:sym typeface="Montserrat"/>
              </a:rPr>
              <a:t>By.</a:t>
            </a:r>
            <a:endParaRPr sz="1600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Montserrat"/>
              <a:sym typeface="Montserrat"/>
            </a:endParaRPr>
          </a:p>
        </p:txBody>
      </p:sp>
      <p:sp>
        <p:nvSpPr>
          <p:cNvPr id="86" name="Google Shape;86;p16"/>
          <p:cNvSpPr txBox="1"/>
          <p:nvPr/>
        </p:nvSpPr>
        <p:spPr>
          <a:xfrm rot="-5400000">
            <a:off x="-378264" y="8736536"/>
            <a:ext cx="1831528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Montserrat"/>
                <a:sym typeface="Montserrat"/>
              </a:rPr>
              <a:t>이름을 입력해주세요</a:t>
            </a:r>
            <a:r>
              <a:rPr lang="en-US" altLang="ko-KR" sz="1600" dirty="0">
                <a:solidFill>
                  <a:schemeClr val="tx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Montserrat"/>
                <a:sym typeface="Montserrat"/>
              </a:rPr>
              <a:t>.</a:t>
            </a:r>
            <a:endParaRPr sz="1600" dirty="0">
              <a:solidFill>
                <a:schemeClr val="tx1"/>
              </a:solidFill>
              <a:latin typeface="Noto Sans KR Medium" panose="020B0500000000000000" pitchFamily="34" charset="-128"/>
              <a:ea typeface="Noto Sans KR Medium" panose="020B0500000000000000" pitchFamily="34" charset="-128"/>
              <a:cs typeface="Montserrat"/>
              <a:sym typeface="Montserrat"/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6285600" y="10206966"/>
            <a:ext cx="914400" cy="1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8B3CF244-92E7-4A4F-AC13-2A80C4278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00" y="2219615"/>
            <a:ext cx="3276245" cy="103368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503450" y="3543000"/>
            <a:ext cx="6464400" cy="3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4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마음에 드는 표지를</a:t>
            </a:r>
            <a:endParaRPr lang="en-US" altLang="ko-KR" sz="4400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  <a:p>
            <a:pPr lvl="0">
              <a:lnSpc>
                <a:spcPct val="115000"/>
              </a:lnSpc>
            </a:pPr>
            <a:r>
              <a:rPr lang="ko-KR" altLang="en-US" sz="4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고른 뒤 슬로건을 입력해주세요</a:t>
            </a:r>
            <a:r>
              <a:rPr lang="en-US" altLang="ko-KR" sz="4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.</a:t>
            </a:r>
          </a:p>
        </p:txBody>
      </p:sp>
      <p:sp>
        <p:nvSpPr>
          <p:cNvPr id="95" name="Google Shape;95;p17"/>
          <p:cNvSpPr txBox="1"/>
          <p:nvPr/>
        </p:nvSpPr>
        <p:spPr>
          <a:xfrm>
            <a:off x="503450" y="800850"/>
            <a:ext cx="28605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 pitchFamily="2" charset="-127"/>
                <a:sym typeface="Montserrat"/>
              </a:rPr>
              <a:t>Portfolio</a:t>
            </a:r>
            <a:r>
              <a:rPr lang="ko-KR" altLang="en-US" sz="2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 pitchFamily="2" charset="-127"/>
                <a:sym typeface="Montserrat"/>
              </a:rPr>
              <a:t> 옵션</a:t>
            </a:r>
            <a:r>
              <a:rPr lang="en-US" altLang="ko-KR" sz="2400" b="1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 pitchFamily="2" charset="-127"/>
                <a:sym typeface="Montserrat"/>
              </a:rPr>
              <a:t>3</a:t>
            </a:r>
            <a:endParaRPr sz="2400" b="1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 pitchFamily="2" charset="-127"/>
              <a:sym typeface="Montserrat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503450" y="482291"/>
            <a:ext cx="457200" cy="91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Source Han Sans KR" panose="020B0500000000000000" pitchFamily="34" charset="-128"/>
                <a:ea typeface="Source Han Sans KR" panose="020B0500000000000000" pitchFamily="34" charset="-128"/>
              </a:rPr>
              <a:t> </a:t>
            </a:r>
            <a:endParaRPr b="1">
              <a:latin typeface="Source Han Sans KR" panose="020B0500000000000000" pitchFamily="34" charset="-128"/>
              <a:ea typeface="Source Han Sans KR" panose="020B0500000000000000" pitchFamily="34" charset="-128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35FB713E-E320-2D4E-A1C7-F10E418DA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00" y="2219615"/>
            <a:ext cx="3276245" cy="103368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/>
        </p:nvSpPr>
        <p:spPr>
          <a:xfrm>
            <a:off x="360000" y="350149"/>
            <a:ext cx="3419838" cy="1050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안녕하세요</a:t>
            </a:r>
            <a:r>
              <a:rPr lang="en-US" altLang="ko-KR" sz="3200" b="1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저는 최인규입니다</a:t>
            </a:r>
            <a:r>
              <a:rPr lang="en-US" altLang="ko-KR" sz="3200" b="1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.</a:t>
            </a:r>
            <a:endParaRPr sz="3200" b="1" spc="-120" dirty="0"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5930364" y="377831"/>
            <a:ext cx="1269537" cy="152366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8"/>
          <p:cNvSpPr txBox="1"/>
          <p:nvPr/>
        </p:nvSpPr>
        <p:spPr>
          <a:xfrm>
            <a:off x="360363" y="1466613"/>
            <a:ext cx="3419475" cy="19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1991.02.04</a:t>
            </a:r>
            <a:endParaRPr sz="1200" spc="-120" dirty="0"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359999" y="2627241"/>
            <a:ext cx="6822669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저는 사용자 관점에서 개발하는 </a:t>
            </a:r>
            <a:r>
              <a:rPr lang="ko-KR" altLang="en-US" sz="1600" b="1" spc="-120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프론트엔드</a:t>
            </a:r>
            <a:r>
              <a:rPr lang="ko-KR" altLang="en-US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 엔지니어 입니다</a:t>
            </a:r>
            <a:r>
              <a:rPr lang="en-US" altLang="ko-KR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.</a:t>
            </a:r>
          </a:p>
        </p:txBody>
      </p:sp>
      <p:sp>
        <p:nvSpPr>
          <p:cNvPr id="47" name="Google Shape;110;p18">
            <a:extLst>
              <a:ext uri="{FF2B5EF4-FFF2-40B4-BE49-F238E27FC236}">
                <a16:creationId xmlns:a16="http://schemas.microsoft.com/office/drawing/2014/main" id="{7952EFB5-72AA-3547-BBCD-ECA51318D51D}"/>
              </a:ext>
            </a:extLst>
          </p:cNvPr>
          <p:cNvSpPr txBox="1"/>
          <p:nvPr/>
        </p:nvSpPr>
        <p:spPr>
          <a:xfrm>
            <a:off x="360363" y="1717985"/>
            <a:ext cx="5434045" cy="198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  <a:hlinkClick r:id="rId3"/>
              </a:rPr>
              <a:t>484342@gmail.com /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 01071938445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48" name="Google Shape;110;p18">
            <a:extLst>
              <a:ext uri="{FF2B5EF4-FFF2-40B4-BE49-F238E27FC236}">
                <a16:creationId xmlns:a16="http://schemas.microsoft.com/office/drawing/2014/main" id="{8EFA65E5-C7F7-FA40-A5FC-EE6011A1C47F}"/>
              </a:ext>
            </a:extLst>
          </p:cNvPr>
          <p:cNvSpPr txBox="1"/>
          <p:nvPr/>
        </p:nvSpPr>
        <p:spPr>
          <a:xfrm>
            <a:off x="360363" y="2987807"/>
            <a:ext cx="6839538" cy="1063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저는 사용자 관점의 인터페이스를 구현하는 걸 좋아합니다</a:t>
            </a:r>
            <a:r>
              <a:rPr lang="en-US" altLang="ko-KR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.</a:t>
            </a:r>
            <a:r>
              <a:rPr lang="ko-KR" altLang="en-US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 사용자를 이해하고 사용자가 원하는 경험을 제공하도록 노력하는 것이 개발자에게 가장 필요한 덕목이라 믿습니다</a:t>
            </a:r>
            <a:r>
              <a:rPr lang="en-US" altLang="ko-KR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.</a:t>
            </a:r>
            <a:r>
              <a:rPr lang="ko-KR" altLang="en-US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 음악을 사랑하고 주도적으로 업무를 수행할 수 있는 환경을 선호합니다</a:t>
            </a:r>
            <a:r>
              <a:rPr lang="en-US" altLang="ko-KR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.</a:t>
            </a:r>
            <a:endParaRPr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49" name="Google Shape;114;p18">
            <a:extLst>
              <a:ext uri="{FF2B5EF4-FFF2-40B4-BE49-F238E27FC236}">
                <a16:creationId xmlns:a16="http://schemas.microsoft.com/office/drawing/2014/main" id="{428191FB-EDE4-D34B-B831-A5BC30EB4F6B}"/>
              </a:ext>
            </a:extLst>
          </p:cNvPr>
          <p:cNvSpPr/>
          <p:nvPr/>
        </p:nvSpPr>
        <p:spPr>
          <a:xfrm>
            <a:off x="360000" y="2276482"/>
            <a:ext cx="6840000" cy="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58" name="Google Shape;133;p18">
            <a:extLst>
              <a:ext uri="{FF2B5EF4-FFF2-40B4-BE49-F238E27FC236}">
                <a16:creationId xmlns:a16="http://schemas.microsoft.com/office/drawing/2014/main" id="{4008FD27-9CE5-FC40-8EAA-02A87BAFD4CC}"/>
              </a:ext>
            </a:extLst>
          </p:cNvPr>
          <p:cNvSpPr/>
          <p:nvPr/>
        </p:nvSpPr>
        <p:spPr>
          <a:xfrm>
            <a:off x="359313" y="4316782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7" name="Google Shape;117;p18">
            <a:extLst>
              <a:ext uri="{FF2B5EF4-FFF2-40B4-BE49-F238E27FC236}">
                <a16:creationId xmlns:a16="http://schemas.microsoft.com/office/drawing/2014/main" id="{C4A304EF-703C-0E45-AAF0-122695BAFC05}"/>
              </a:ext>
            </a:extLst>
          </p:cNvPr>
          <p:cNvSpPr txBox="1"/>
          <p:nvPr/>
        </p:nvSpPr>
        <p:spPr>
          <a:xfrm>
            <a:off x="360362" y="5347593"/>
            <a:ext cx="143986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주요 기술</a:t>
            </a:r>
            <a:endParaRPr lang="en-US" altLang="ko-KR" sz="1600" b="1" spc="-120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81" name="Google Shape;110;p18">
            <a:extLst>
              <a:ext uri="{FF2B5EF4-FFF2-40B4-BE49-F238E27FC236}">
                <a16:creationId xmlns:a16="http://schemas.microsoft.com/office/drawing/2014/main" id="{E264A4F6-FE95-A54B-A8B7-444C55337B82}"/>
              </a:ext>
            </a:extLst>
          </p:cNvPr>
          <p:cNvSpPr txBox="1"/>
          <p:nvPr/>
        </p:nvSpPr>
        <p:spPr>
          <a:xfrm>
            <a:off x="1800225" y="5336212"/>
            <a:ext cx="5399088" cy="287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6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Java</a:t>
            </a:r>
            <a:endParaRPr sz="16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83" name="Google Shape;117;p18">
            <a:extLst>
              <a:ext uri="{FF2B5EF4-FFF2-40B4-BE49-F238E27FC236}">
                <a16:creationId xmlns:a16="http://schemas.microsoft.com/office/drawing/2014/main" id="{8480C03B-2754-C44B-879C-830D564A1D08}"/>
              </a:ext>
            </a:extLst>
          </p:cNvPr>
          <p:cNvSpPr txBox="1"/>
          <p:nvPr/>
        </p:nvSpPr>
        <p:spPr>
          <a:xfrm>
            <a:off x="360362" y="6452975"/>
            <a:ext cx="143986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학력</a:t>
            </a:r>
            <a:endParaRPr lang="en-US" altLang="ko-KR" sz="1600" b="1" spc="-120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84" name="Google Shape;110;p18">
            <a:extLst>
              <a:ext uri="{FF2B5EF4-FFF2-40B4-BE49-F238E27FC236}">
                <a16:creationId xmlns:a16="http://schemas.microsoft.com/office/drawing/2014/main" id="{D4525AE4-00A0-AA4D-A911-46F97470F77F}"/>
              </a:ext>
            </a:extLst>
          </p:cNvPr>
          <p:cNvSpPr txBox="1"/>
          <p:nvPr/>
        </p:nvSpPr>
        <p:spPr>
          <a:xfrm>
            <a:off x="1800225" y="6776128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광고홍보학과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,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2010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입학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–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2017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졸업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85" name="Google Shape;117;p18">
            <a:extLst>
              <a:ext uri="{FF2B5EF4-FFF2-40B4-BE49-F238E27FC236}">
                <a16:creationId xmlns:a16="http://schemas.microsoft.com/office/drawing/2014/main" id="{72DC631A-5F86-FB4E-8504-80016E8DF5BA}"/>
              </a:ext>
            </a:extLst>
          </p:cNvPr>
          <p:cNvSpPr txBox="1"/>
          <p:nvPr/>
        </p:nvSpPr>
        <p:spPr>
          <a:xfrm>
            <a:off x="1803416" y="6454977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동국대학교</a:t>
            </a:r>
            <a:endParaRPr lang="en-US" altLang="ko-KR" sz="16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87" name="Google Shape;133;p18">
            <a:extLst>
              <a:ext uri="{FF2B5EF4-FFF2-40B4-BE49-F238E27FC236}">
                <a16:creationId xmlns:a16="http://schemas.microsoft.com/office/drawing/2014/main" id="{7D0A409E-B084-3048-BE4F-87A4E80AE2D1}"/>
              </a:ext>
            </a:extLst>
          </p:cNvPr>
          <p:cNvSpPr/>
          <p:nvPr/>
        </p:nvSpPr>
        <p:spPr>
          <a:xfrm>
            <a:off x="359313" y="6055555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8" name="Google Shape;117;p18">
            <a:extLst>
              <a:ext uri="{FF2B5EF4-FFF2-40B4-BE49-F238E27FC236}">
                <a16:creationId xmlns:a16="http://schemas.microsoft.com/office/drawing/2014/main" id="{8517C61E-D5ED-7E49-8193-B0E2210F6AC1}"/>
              </a:ext>
            </a:extLst>
          </p:cNvPr>
          <p:cNvSpPr txBox="1"/>
          <p:nvPr/>
        </p:nvSpPr>
        <p:spPr>
          <a:xfrm>
            <a:off x="360362" y="7784316"/>
            <a:ext cx="2052332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깃허브</a:t>
            </a:r>
            <a:endParaRPr lang="en-US" altLang="ko-KR" sz="1600" b="1" spc="-120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90" name="Google Shape;117;p18">
            <a:extLst>
              <a:ext uri="{FF2B5EF4-FFF2-40B4-BE49-F238E27FC236}">
                <a16:creationId xmlns:a16="http://schemas.microsoft.com/office/drawing/2014/main" id="{B026DCA9-D3BE-FF42-99D7-EFF598FC8BBC}"/>
              </a:ext>
            </a:extLst>
          </p:cNvPr>
          <p:cNvSpPr txBox="1"/>
          <p:nvPr/>
        </p:nvSpPr>
        <p:spPr>
          <a:xfrm>
            <a:off x="359313" y="8176327"/>
            <a:ext cx="2548987" cy="396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https://github.com/InKyu24</a:t>
            </a:r>
            <a:endParaRPr lang="en-US" altLang="ko-KR" sz="16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92" name="Google Shape;133;p18">
            <a:extLst>
              <a:ext uri="{FF2B5EF4-FFF2-40B4-BE49-F238E27FC236}">
                <a16:creationId xmlns:a16="http://schemas.microsoft.com/office/drawing/2014/main" id="{EA0385C1-16F0-474C-96F5-F27D169D0D26}"/>
              </a:ext>
            </a:extLst>
          </p:cNvPr>
          <p:cNvSpPr/>
          <p:nvPr/>
        </p:nvSpPr>
        <p:spPr>
          <a:xfrm>
            <a:off x="359313" y="7376957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94" name="Google Shape;117;p18">
            <a:extLst>
              <a:ext uri="{FF2B5EF4-FFF2-40B4-BE49-F238E27FC236}">
                <a16:creationId xmlns:a16="http://schemas.microsoft.com/office/drawing/2014/main" id="{EA9398BE-4C91-9B4C-8825-6A9975E40AF6}"/>
              </a:ext>
            </a:extLst>
          </p:cNvPr>
          <p:cNvSpPr txBox="1"/>
          <p:nvPr/>
        </p:nvSpPr>
        <p:spPr>
          <a:xfrm>
            <a:off x="360362" y="4808360"/>
            <a:ext cx="143986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희망 직무</a:t>
            </a:r>
            <a:endParaRPr lang="en-US" altLang="ko-KR" sz="1600" b="1" spc="-120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96" name="Google Shape;117;p18">
            <a:extLst>
              <a:ext uri="{FF2B5EF4-FFF2-40B4-BE49-F238E27FC236}">
                <a16:creationId xmlns:a16="http://schemas.microsoft.com/office/drawing/2014/main" id="{41917434-9E9F-C441-8848-4440F0FF593A}"/>
              </a:ext>
            </a:extLst>
          </p:cNvPr>
          <p:cNvSpPr txBox="1"/>
          <p:nvPr/>
        </p:nvSpPr>
        <p:spPr>
          <a:xfrm>
            <a:off x="1800225" y="4808360"/>
            <a:ext cx="5399088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spc="-120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프론트엔드</a:t>
            </a:r>
            <a:r>
              <a:rPr lang="ko-KR" altLang="en-US" sz="1600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 엔지니어</a:t>
            </a:r>
            <a:endParaRPr lang="en-US" altLang="ko-KR" sz="1600" spc="-120" dirty="0">
              <a:solidFill>
                <a:schemeClr val="tx1"/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7603EC2-E3D3-114F-B7AA-9C37DB75A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482" y="688812"/>
            <a:ext cx="749300" cy="901700"/>
          </a:xfrm>
          <a:prstGeom prst="rect">
            <a:avLst/>
          </a:prstGeom>
        </p:spPr>
      </p:pic>
      <p:sp>
        <p:nvSpPr>
          <p:cNvPr id="22" name="Google Shape;103;p18">
            <a:extLst>
              <a:ext uri="{FF2B5EF4-FFF2-40B4-BE49-F238E27FC236}">
                <a16:creationId xmlns:a16="http://schemas.microsoft.com/office/drawing/2014/main" id="{12134E47-C7AD-47DE-9DC4-1D16CB9CD47D}"/>
              </a:ext>
            </a:extLst>
          </p:cNvPr>
          <p:cNvSpPr txBox="1"/>
          <p:nvPr/>
        </p:nvSpPr>
        <p:spPr>
          <a:xfrm>
            <a:off x="5930364" y="594883"/>
            <a:ext cx="1270536" cy="1050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b="1" spc="-120" dirty="0"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캐주얼</a:t>
            </a:r>
            <a:r>
              <a:rPr lang="en-US" altLang="ko-KR" sz="1600" b="1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개발자 사진</a:t>
            </a:r>
            <a:endParaRPr lang="en-US" altLang="ko-KR" sz="1600" b="1" spc="-120" dirty="0"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103;p18">
            <a:extLst>
              <a:ext uri="{FF2B5EF4-FFF2-40B4-BE49-F238E27FC236}">
                <a16:creationId xmlns:a16="http://schemas.microsoft.com/office/drawing/2014/main" id="{D8874F2C-1BE6-DB46-9712-AB0D48EE3136}"/>
              </a:ext>
            </a:extLst>
          </p:cNvPr>
          <p:cNvSpPr txBox="1"/>
          <p:nvPr/>
        </p:nvSpPr>
        <p:spPr>
          <a:xfrm>
            <a:off x="360000" y="365622"/>
            <a:ext cx="1440225" cy="290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프로젝트</a:t>
            </a:r>
            <a:endParaRPr sz="2000" b="1" spc="-120" dirty="0"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64" name="Google Shape;110;p18">
            <a:extLst>
              <a:ext uri="{FF2B5EF4-FFF2-40B4-BE49-F238E27FC236}">
                <a16:creationId xmlns:a16="http://schemas.microsoft.com/office/drawing/2014/main" id="{A0857958-1FAB-854A-A992-20FE0D9D805B}"/>
              </a:ext>
            </a:extLst>
          </p:cNvPr>
          <p:cNvSpPr txBox="1"/>
          <p:nvPr/>
        </p:nvSpPr>
        <p:spPr>
          <a:xfrm>
            <a:off x="366634" y="1355745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기간</a:t>
            </a: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2020.10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–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2021.05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65" name="Google Shape;117;p18">
            <a:extLst>
              <a:ext uri="{FF2B5EF4-FFF2-40B4-BE49-F238E27FC236}">
                <a16:creationId xmlns:a16="http://schemas.microsoft.com/office/drawing/2014/main" id="{07C915A0-62E0-8D49-B679-E3B70843E612}"/>
              </a:ext>
            </a:extLst>
          </p:cNvPr>
          <p:cNvSpPr txBox="1"/>
          <p:nvPr/>
        </p:nvSpPr>
        <p:spPr>
          <a:xfrm>
            <a:off x="369825" y="1034594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불멍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66" name="Google Shape;110;p18">
            <a:extLst>
              <a:ext uri="{FF2B5EF4-FFF2-40B4-BE49-F238E27FC236}">
                <a16:creationId xmlns:a16="http://schemas.microsoft.com/office/drawing/2014/main" id="{E3C0812A-48A6-074D-9745-BBDC08D1A901}"/>
              </a:ext>
            </a:extLst>
          </p:cNvPr>
          <p:cNvSpPr txBox="1"/>
          <p:nvPr/>
        </p:nvSpPr>
        <p:spPr>
          <a:xfrm>
            <a:off x="366634" y="1903944"/>
            <a:ext cx="6832678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간단 설명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앱과 웹을 통해 기업에게는 </a:t>
            </a:r>
            <a:r>
              <a:rPr lang="ko-KR" altLang="en-US" sz="1200" spc="-120" dirty="0" err="1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실력있는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인재를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,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인재에게는 좋은 일자리를 매칭해 일자리 미스매치 문제를 해결해주는  서비스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67" name="Google Shape;110;p18">
            <a:extLst>
              <a:ext uri="{FF2B5EF4-FFF2-40B4-BE49-F238E27FC236}">
                <a16:creationId xmlns:a16="http://schemas.microsoft.com/office/drawing/2014/main" id="{9E12D308-EE72-9044-92B3-30831DCAEDA6}"/>
              </a:ext>
            </a:extLst>
          </p:cNvPr>
          <p:cNvSpPr txBox="1"/>
          <p:nvPr/>
        </p:nvSpPr>
        <p:spPr>
          <a:xfrm>
            <a:off x="366633" y="2429926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상세 구현 내용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200" spc="-120" dirty="0" err="1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프론트엔드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기술 환경 구성 및 기본 설정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68" name="Google Shape;110;p18">
            <a:extLst>
              <a:ext uri="{FF2B5EF4-FFF2-40B4-BE49-F238E27FC236}">
                <a16:creationId xmlns:a16="http://schemas.microsoft.com/office/drawing/2014/main" id="{64DCA30F-3BFD-0B41-9689-CDEAC5109C6B}"/>
              </a:ext>
            </a:extLst>
          </p:cNvPr>
          <p:cNvSpPr txBox="1"/>
          <p:nvPr/>
        </p:nvSpPr>
        <p:spPr>
          <a:xfrm>
            <a:off x="366633" y="2680779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상세 구현 내용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라이브러리를 활용한 컴포넌트 계층 구조 관리 및 디자인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69" name="Google Shape;110;p18">
            <a:extLst>
              <a:ext uri="{FF2B5EF4-FFF2-40B4-BE49-F238E27FC236}">
                <a16:creationId xmlns:a16="http://schemas.microsoft.com/office/drawing/2014/main" id="{66A2EB33-EE96-614B-B0AA-47D93D1ED9FF}"/>
              </a:ext>
            </a:extLst>
          </p:cNvPr>
          <p:cNvSpPr txBox="1"/>
          <p:nvPr/>
        </p:nvSpPr>
        <p:spPr>
          <a:xfrm>
            <a:off x="366634" y="3365156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Java,</a:t>
            </a:r>
            <a:r>
              <a:rPr lang="ko-KR" altLang="en-US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Spring, Oracle SQL, HTML, CSS, JavaScript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23" name="Google Shape;133;p18">
            <a:extLst>
              <a:ext uri="{FF2B5EF4-FFF2-40B4-BE49-F238E27FC236}">
                <a16:creationId xmlns:a16="http://schemas.microsoft.com/office/drawing/2014/main" id="{C5BBDDA5-7794-5044-A3C8-80D6FFCA96CC}"/>
              </a:ext>
            </a:extLst>
          </p:cNvPr>
          <p:cNvSpPr/>
          <p:nvPr/>
        </p:nvSpPr>
        <p:spPr>
          <a:xfrm>
            <a:off x="366634" y="3913103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endParaRPr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24" name="Google Shape;110;p18">
            <a:extLst>
              <a:ext uri="{FF2B5EF4-FFF2-40B4-BE49-F238E27FC236}">
                <a16:creationId xmlns:a16="http://schemas.microsoft.com/office/drawing/2014/main" id="{7E180B99-C06A-2B40-B68F-C1C636C73782}"/>
              </a:ext>
            </a:extLst>
          </p:cNvPr>
          <p:cNvSpPr txBox="1"/>
          <p:nvPr/>
        </p:nvSpPr>
        <p:spPr>
          <a:xfrm>
            <a:off x="366633" y="2943917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상세 구현 내용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외부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API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연동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26" name="Google Shape;110;p18">
            <a:extLst>
              <a:ext uri="{FF2B5EF4-FFF2-40B4-BE49-F238E27FC236}">
                <a16:creationId xmlns:a16="http://schemas.microsoft.com/office/drawing/2014/main" id="{1BCA32CB-8234-7242-BAE1-D80A078AAB67}"/>
              </a:ext>
            </a:extLst>
          </p:cNvPr>
          <p:cNvSpPr txBox="1"/>
          <p:nvPr/>
        </p:nvSpPr>
        <p:spPr>
          <a:xfrm>
            <a:off x="366634" y="1588827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담당 직무</a:t>
            </a: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ko-KR" altLang="en-US" sz="1000" spc="-120" dirty="0" err="1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프론트엔드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엔지니어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36" name="Google Shape;110;p18">
            <a:extLst>
              <a:ext uri="{FF2B5EF4-FFF2-40B4-BE49-F238E27FC236}">
                <a16:creationId xmlns:a16="http://schemas.microsoft.com/office/drawing/2014/main" id="{03D491ED-D23F-A748-8C38-11CE09246ADD}"/>
              </a:ext>
            </a:extLst>
          </p:cNvPr>
          <p:cNvSpPr txBox="1"/>
          <p:nvPr/>
        </p:nvSpPr>
        <p:spPr>
          <a:xfrm>
            <a:off x="366634" y="4583039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기간</a:t>
            </a: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37" name="Google Shape;117;p18">
            <a:extLst>
              <a:ext uri="{FF2B5EF4-FFF2-40B4-BE49-F238E27FC236}">
                <a16:creationId xmlns:a16="http://schemas.microsoft.com/office/drawing/2014/main" id="{F589CD18-D706-D343-B3AE-8C943E39D9F5}"/>
              </a:ext>
            </a:extLst>
          </p:cNvPr>
          <p:cNvSpPr txBox="1"/>
          <p:nvPr/>
        </p:nvSpPr>
        <p:spPr>
          <a:xfrm>
            <a:off x="369825" y="4261888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${</a:t>
            </a:r>
            <a:r>
              <a:rPr lang="ko-KR" altLang="en-US" sz="1600" b="1" spc="-120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프로젝트명</a:t>
            </a:r>
            <a:r>
              <a:rPr lang="en-US" altLang="ko-KR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}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38" name="Google Shape;110;p18">
            <a:extLst>
              <a:ext uri="{FF2B5EF4-FFF2-40B4-BE49-F238E27FC236}">
                <a16:creationId xmlns:a16="http://schemas.microsoft.com/office/drawing/2014/main" id="{01264B8E-1901-2C45-853A-6BC5264115AC}"/>
              </a:ext>
            </a:extLst>
          </p:cNvPr>
          <p:cNvSpPr txBox="1"/>
          <p:nvPr/>
        </p:nvSpPr>
        <p:spPr>
          <a:xfrm>
            <a:off x="366634" y="5131238"/>
            <a:ext cx="6832678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간단 설명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39" name="Google Shape;110;p18">
            <a:extLst>
              <a:ext uri="{FF2B5EF4-FFF2-40B4-BE49-F238E27FC236}">
                <a16:creationId xmlns:a16="http://schemas.microsoft.com/office/drawing/2014/main" id="{BE1E68F6-5C3B-8349-8E5B-E2CFAE62E6E4}"/>
              </a:ext>
            </a:extLst>
          </p:cNvPr>
          <p:cNvSpPr txBox="1"/>
          <p:nvPr/>
        </p:nvSpPr>
        <p:spPr>
          <a:xfrm>
            <a:off x="366633" y="5657220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상세 구현 내용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40" name="Google Shape;110;p18">
            <a:extLst>
              <a:ext uri="{FF2B5EF4-FFF2-40B4-BE49-F238E27FC236}">
                <a16:creationId xmlns:a16="http://schemas.microsoft.com/office/drawing/2014/main" id="{87F7C8F0-3C0A-C648-A657-A1D59CC6D482}"/>
              </a:ext>
            </a:extLst>
          </p:cNvPr>
          <p:cNvSpPr txBox="1"/>
          <p:nvPr/>
        </p:nvSpPr>
        <p:spPr>
          <a:xfrm>
            <a:off x="366633" y="5908073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상세 구현 내용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41" name="Google Shape;110;p18">
            <a:extLst>
              <a:ext uri="{FF2B5EF4-FFF2-40B4-BE49-F238E27FC236}">
                <a16:creationId xmlns:a16="http://schemas.microsoft.com/office/drawing/2014/main" id="{E03B7E46-5304-F64A-90C5-43CD65D32E5A}"/>
              </a:ext>
            </a:extLst>
          </p:cNvPr>
          <p:cNvSpPr txBox="1"/>
          <p:nvPr/>
        </p:nvSpPr>
        <p:spPr>
          <a:xfrm>
            <a:off x="366634" y="6592450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사용 기술</a:t>
            </a:r>
            <a:r>
              <a:rPr lang="en-US" altLang="ko-KR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42" name="Google Shape;133;p18">
            <a:extLst>
              <a:ext uri="{FF2B5EF4-FFF2-40B4-BE49-F238E27FC236}">
                <a16:creationId xmlns:a16="http://schemas.microsoft.com/office/drawing/2014/main" id="{69A67B49-774A-D748-B87E-A1C5F242C8B2}"/>
              </a:ext>
            </a:extLst>
          </p:cNvPr>
          <p:cNvSpPr/>
          <p:nvPr/>
        </p:nvSpPr>
        <p:spPr>
          <a:xfrm>
            <a:off x="366634" y="7167292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endParaRPr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46" name="Google Shape;110;p18">
            <a:extLst>
              <a:ext uri="{FF2B5EF4-FFF2-40B4-BE49-F238E27FC236}">
                <a16:creationId xmlns:a16="http://schemas.microsoft.com/office/drawing/2014/main" id="{97716853-2ED5-FF46-B1AD-7E48B0D5E6E7}"/>
              </a:ext>
            </a:extLst>
          </p:cNvPr>
          <p:cNvSpPr txBox="1"/>
          <p:nvPr/>
        </p:nvSpPr>
        <p:spPr>
          <a:xfrm>
            <a:off x="366633" y="6171211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상세 구현 내용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48" name="Google Shape;110;p18">
            <a:extLst>
              <a:ext uri="{FF2B5EF4-FFF2-40B4-BE49-F238E27FC236}">
                <a16:creationId xmlns:a16="http://schemas.microsoft.com/office/drawing/2014/main" id="{1C08CF59-9507-9A4B-89FC-D52C639769E8}"/>
              </a:ext>
            </a:extLst>
          </p:cNvPr>
          <p:cNvSpPr txBox="1"/>
          <p:nvPr/>
        </p:nvSpPr>
        <p:spPr>
          <a:xfrm>
            <a:off x="366634" y="4816121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담당 직무</a:t>
            </a: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76" name="Google Shape;110;p18">
            <a:extLst>
              <a:ext uri="{FF2B5EF4-FFF2-40B4-BE49-F238E27FC236}">
                <a16:creationId xmlns:a16="http://schemas.microsoft.com/office/drawing/2014/main" id="{EBF8F28E-53DD-F846-844E-7AE2AD8B7D4E}"/>
              </a:ext>
            </a:extLst>
          </p:cNvPr>
          <p:cNvSpPr txBox="1"/>
          <p:nvPr/>
        </p:nvSpPr>
        <p:spPr>
          <a:xfrm>
            <a:off x="366634" y="7819298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기간</a:t>
            </a: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77" name="Google Shape;117;p18">
            <a:extLst>
              <a:ext uri="{FF2B5EF4-FFF2-40B4-BE49-F238E27FC236}">
                <a16:creationId xmlns:a16="http://schemas.microsoft.com/office/drawing/2014/main" id="{8304E7F6-5E8A-884C-975A-942F72D067A4}"/>
              </a:ext>
            </a:extLst>
          </p:cNvPr>
          <p:cNvSpPr txBox="1"/>
          <p:nvPr/>
        </p:nvSpPr>
        <p:spPr>
          <a:xfrm>
            <a:off x="369825" y="7498147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${</a:t>
            </a:r>
            <a:r>
              <a:rPr lang="ko-KR" altLang="en-US" sz="1600" b="1" spc="-120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프로젝트명</a:t>
            </a:r>
            <a:r>
              <a:rPr lang="en-US" altLang="ko-KR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}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78" name="Google Shape;110;p18">
            <a:extLst>
              <a:ext uri="{FF2B5EF4-FFF2-40B4-BE49-F238E27FC236}">
                <a16:creationId xmlns:a16="http://schemas.microsoft.com/office/drawing/2014/main" id="{DB408F5C-5E33-764F-B439-A0AA0131832C}"/>
              </a:ext>
            </a:extLst>
          </p:cNvPr>
          <p:cNvSpPr txBox="1"/>
          <p:nvPr/>
        </p:nvSpPr>
        <p:spPr>
          <a:xfrm>
            <a:off x="366634" y="8367497"/>
            <a:ext cx="6832678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간단 설명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79" name="Google Shape;110;p18">
            <a:extLst>
              <a:ext uri="{FF2B5EF4-FFF2-40B4-BE49-F238E27FC236}">
                <a16:creationId xmlns:a16="http://schemas.microsoft.com/office/drawing/2014/main" id="{42DF7139-EDF5-A040-AC8C-08318D0B74AB}"/>
              </a:ext>
            </a:extLst>
          </p:cNvPr>
          <p:cNvSpPr txBox="1"/>
          <p:nvPr/>
        </p:nvSpPr>
        <p:spPr>
          <a:xfrm>
            <a:off x="366633" y="8893479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상세 구현 내용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80" name="Google Shape;110;p18">
            <a:extLst>
              <a:ext uri="{FF2B5EF4-FFF2-40B4-BE49-F238E27FC236}">
                <a16:creationId xmlns:a16="http://schemas.microsoft.com/office/drawing/2014/main" id="{257AE04C-2994-E04E-9785-998527E3C99C}"/>
              </a:ext>
            </a:extLst>
          </p:cNvPr>
          <p:cNvSpPr txBox="1"/>
          <p:nvPr/>
        </p:nvSpPr>
        <p:spPr>
          <a:xfrm>
            <a:off x="366633" y="9144332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상세 구현 내용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81" name="Google Shape;110;p18">
            <a:extLst>
              <a:ext uri="{FF2B5EF4-FFF2-40B4-BE49-F238E27FC236}">
                <a16:creationId xmlns:a16="http://schemas.microsoft.com/office/drawing/2014/main" id="{EC2BA37D-C4B1-2B4A-93EC-00319599B99C}"/>
              </a:ext>
            </a:extLst>
          </p:cNvPr>
          <p:cNvSpPr txBox="1"/>
          <p:nvPr/>
        </p:nvSpPr>
        <p:spPr>
          <a:xfrm>
            <a:off x="366634" y="9828709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사용 기술</a:t>
            </a:r>
            <a:r>
              <a:rPr lang="en-US" altLang="ko-KR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82" name="Google Shape;110;p18">
            <a:extLst>
              <a:ext uri="{FF2B5EF4-FFF2-40B4-BE49-F238E27FC236}">
                <a16:creationId xmlns:a16="http://schemas.microsoft.com/office/drawing/2014/main" id="{4568EE5D-5C96-3F46-8361-6757D817AEE6}"/>
              </a:ext>
            </a:extLst>
          </p:cNvPr>
          <p:cNvSpPr txBox="1"/>
          <p:nvPr/>
        </p:nvSpPr>
        <p:spPr>
          <a:xfrm>
            <a:off x="366633" y="9407470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상세 구현 내용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83" name="Google Shape;110;p18">
            <a:extLst>
              <a:ext uri="{FF2B5EF4-FFF2-40B4-BE49-F238E27FC236}">
                <a16:creationId xmlns:a16="http://schemas.microsoft.com/office/drawing/2014/main" id="{1E4E1BD2-582D-864B-9334-EAAB6A2744D1}"/>
              </a:ext>
            </a:extLst>
          </p:cNvPr>
          <p:cNvSpPr txBox="1"/>
          <p:nvPr/>
        </p:nvSpPr>
        <p:spPr>
          <a:xfrm>
            <a:off x="366634" y="8052380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담당 직무</a:t>
            </a: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1346910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133;p18">
            <a:extLst>
              <a:ext uri="{FF2B5EF4-FFF2-40B4-BE49-F238E27FC236}">
                <a16:creationId xmlns:a16="http://schemas.microsoft.com/office/drawing/2014/main" id="{CE189132-74CB-E745-86EF-5A411C2B92D4}"/>
              </a:ext>
            </a:extLst>
          </p:cNvPr>
          <p:cNvSpPr/>
          <p:nvPr/>
        </p:nvSpPr>
        <p:spPr>
          <a:xfrm>
            <a:off x="8240571" y="4385534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4" name="Google Shape;103;p18">
            <a:extLst>
              <a:ext uri="{FF2B5EF4-FFF2-40B4-BE49-F238E27FC236}">
                <a16:creationId xmlns:a16="http://schemas.microsoft.com/office/drawing/2014/main" id="{D8874F2C-1BE6-DB46-9712-AB0D48EE3136}"/>
              </a:ext>
            </a:extLst>
          </p:cNvPr>
          <p:cNvSpPr txBox="1"/>
          <p:nvPr/>
        </p:nvSpPr>
        <p:spPr>
          <a:xfrm>
            <a:off x="360000" y="365622"/>
            <a:ext cx="1440225" cy="290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수료한 교육</a:t>
            </a:r>
            <a:endParaRPr sz="2000" b="1" spc="-120" dirty="0"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57" name="Google Shape;110;p18">
            <a:extLst>
              <a:ext uri="{FF2B5EF4-FFF2-40B4-BE49-F238E27FC236}">
                <a16:creationId xmlns:a16="http://schemas.microsoft.com/office/drawing/2014/main" id="{6539F6CB-A728-6C46-A55B-38A5A8373365}"/>
              </a:ext>
            </a:extLst>
          </p:cNvPr>
          <p:cNvSpPr txBox="1"/>
          <p:nvPr/>
        </p:nvSpPr>
        <p:spPr>
          <a:xfrm>
            <a:off x="366634" y="1354328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2021.01.25 .- 2021.05.12.</a:t>
            </a:r>
            <a:endParaRPr lang="ko-KR" altLang="en-US" sz="10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58" name="Google Shape;117;p18">
            <a:extLst>
              <a:ext uri="{FF2B5EF4-FFF2-40B4-BE49-F238E27FC236}">
                <a16:creationId xmlns:a16="http://schemas.microsoft.com/office/drawing/2014/main" id="{D091B3B8-506C-4849-92DE-0FDE5C2DEE18}"/>
              </a:ext>
            </a:extLst>
          </p:cNvPr>
          <p:cNvSpPr txBox="1"/>
          <p:nvPr/>
        </p:nvSpPr>
        <p:spPr>
          <a:xfrm>
            <a:off x="369825" y="1033177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멀티캠퍼스 </a:t>
            </a:r>
            <a:r>
              <a:rPr lang="en-US" altLang="ko-KR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AI </a:t>
            </a:r>
            <a:r>
              <a:rPr lang="ko-KR" altLang="en-US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교육과정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60" name="Google Shape;110;p18">
            <a:extLst>
              <a:ext uri="{FF2B5EF4-FFF2-40B4-BE49-F238E27FC236}">
                <a16:creationId xmlns:a16="http://schemas.microsoft.com/office/drawing/2014/main" id="{E2E10D23-461A-0C4E-A6EB-35B9D98412C2}"/>
              </a:ext>
            </a:extLst>
          </p:cNvPr>
          <p:cNvSpPr txBox="1"/>
          <p:nvPr/>
        </p:nvSpPr>
        <p:spPr>
          <a:xfrm>
            <a:off x="366633" y="1636885"/>
            <a:ext cx="6832679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멀티캠퍼스에서 주관하는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AI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소프트웨어 인력 교육 과정으로 실무에서 활용 가능한 프로젝트 실습을 진행하였고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, 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관련 상담 교육을 받았습니다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.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03;p18">
            <a:extLst>
              <a:ext uri="{FF2B5EF4-FFF2-40B4-BE49-F238E27FC236}">
                <a16:creationId xmlns:a16="http://schemas.microsoft.com/office/drawing/2014/main" id="{C05579C5-7588-AE44-80D4-E7D85E9DD5E3}"/>
              </a:ext>
            </a:extLst>
          </p:cNvPr>
          <p:cNvSpPr txBox="1"/>
          <p:nvPr/>
        </p:nvSpPr>
        <p:spPr>
          <a:xfrm>
            <a:off x="361050" y="365622"/>
            <a:ext cx="1440225" cy="290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spc="-120" dirty="0">
                <a:latin typeface="Noto Sans KR" panose="020B0500000000000000" pitchFamily="34" charset="-128"/>
                <a:ea typeface="Noto Sans KR" panose="020B0500000000000000" pitchFamily="34" charset="-128"/>
                <a:cs typeface="Gothic A1"/>
                <a:sym typeface="Gothic A1"/>
              </a:rPr>
              <a:t>경력</a:t>
            </a:r>
            <a:endParaRPr sz="2000" b="1" spc="-120" dirty="0"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34" name="Google Shape;117;p18">
            <a:extLst>
              <a:ext uri="{FF2B5EF4-FFF2-40B4-BE49-F238E27FC236}">
                <a16:creationId xmlns:a16="http://schemas.microsoft.com/office/drawing/2014/main" id="{389FD94D-B441-6448-BE78-8CE18399DB77}"/>
              </a:ext>
            </a:extLst>
          </p:cNvPr>
          <p:cNvSpPr txBox="1"/>
          <p:nvPr/>
        </p:nvSpPr>
        <p:spPr>
          <a:xfrm>
            <a:off x="361412" y="1009309"/>
            <a:ext cx="143986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${</a:t>
            </a:r>
            <a:r>
              <a:rPr lang="ko-KR" altLang="en-US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회사명</a:t>
            </a:r>
            <a:r>
              <a:rPr lang="en-US" altLang="ko-KR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}</a:t>
            </a:r>
          </a:p>
        </p:txBody>
      </p:sp>
      <p:sp>
        <p:nvSpPr>
          <p:cNvPr id="41" name="Google Shape;110;p18">
            <a:extLst>
              <a:ext uri="{FF2B5EF4-FFF2-40B4-BE49-F238E27FC236}">
                <a16:creationId xmlns:a16="http://schemas.microsoft.com/office/drawing/2014/main" id="{923A8DB8-F133-9446-A354-467E9EA0F7DF}"/>
              </a:ext>
            </a:extLst>
          </p:cNvPr>
          <p:cNvSpPr txBox="1"/>
          <p:nvPr/>
        </p:nvSpPr>
        <p:spPr>
          <a:xfrm>
            <a:off x="367684" y="2322098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기간</a:t>
            </a: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2020.10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–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2021.05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46" name="Google Shape;117;p18">
            <a:extLst>
              <a:ext uri="{FF2B5EF4-FFF2-40B4-BE49-F238E27FC236}">
                <a16:creationId xmlns:a16="http://schemas.microsoft.com/office/drawing/2014/main" id="{CE9B7173-843A-7E42-A84A-1219EF340333}"/>
              </a:ext>
            </a:extLst>
          </p:cNvPr>
          <p:cNvSpPr txBox="1"/>
          <p:nvPr/>
        </p:nvSpPr>
        <p:spPr>
          <a:xfrm>
            <a:off x="370875" y="2000947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${</a:t>
            </a:r>
            <a:r>
              <a:rPr lang="ko-KR" altLang="en-US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사내 </a:t>
            </a:r>
            <a:r>
              <a:rPr lang="ko-KR" altLang="en-US" sz="1600" b="1" spc="-120" dirty="0" err="1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프로젝트명</a:t>
            </a:r>
            <a:r>
              <a:rPr lang="en-US" altLang="ko-KR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}</a:t>
            </a:r>
            <a:r>
              <a:rPr lang="ko-KR" altLang="en-US" sz="1600" b="1" spc="-120" dirty="0">
                <a:solidFill>
                  <a:schemeClr val="tx1"/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 </a:t>
            </a:r>
            <a:r>
              <a:rPr lang="ko-KR" altLang="en-US" sz="1600" b="1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예시</a:t>
            </a:r>
            <a:r>
              <a:rPr lang="en-US" altLang="ko-KR" sz="1600" b="1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)</a:t>
            </a:r>
            <a:r>
              <a:rPr lang="ko-KR" altLang="en-US" sz="1600" b="1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rPr>
              <a:t> 네이버 쇼핑 장바구니 프론트 구현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 ExtraBold"/>
              <a:sym typeface="Gothic A1 ExtraBold"/>
            </a:endParaRPr>
          </a:p>
        </p:txBody>
      </p:sp>
      <p:sp>
        <p:nvSpPr>
          <p:cNvPr id="48" name="Google Shape;110;p18">
            <a:extLst>
              <a:ext uri="{FF2B5EF4-FFF2-40B4-BE49-F238E27FC236}">
                <a16:creationId xmlns:a16="http://schemas.microsoft.com/office/drawing/2014/main" id="{C7F09C1A-27A2-894C-82F3-25A6EABD4812}"/>
              </a:ext>
            </a:extLst>
          </p:cNvPr>
          <p:cNvSpPr txBox="1"/>
          <p:nvPr/>
        </p:nvSpPr>
        <p:spPr>
          <a:xfrm>
            <a:off x="367330" y="1326765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재직 기간</a:t>
            </a: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2020.10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–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2021.05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49" name="Google Shape;110;p18">
            <a:extLst>
              <a:ext uri="{FF2B5EF4-FFF2-40B4-BE49-F238E27FC236}">
                <a16:creationId xmlns:a16="http://schemas.microsoft.com/office/drawing/2014/main" id="{220F8E02-59A8-C547-9290-8F7112979E5B}"/>
              </a:ext>
            </a:extLst>
          </p:cNvPr>
          <p:cNvSpPr txBox="1"/>
          <p:nvPr/>
        </p:nvSpPr>
        <p:spPr>
          <a:xfrm>
            <a:off x="367684" y="2893485"/>
            <a:ext cx="6832678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프로젝트 간단 설명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네이버 쇼핑 플랫폼 중 장바구니에 담기 기능을 개발하였습니다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.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기획부터 구현까지 </a:t>
            </a:r>
            <a:r>
              <a:rPr lang="ko-KR" altLang="en-US" sz="1200" spc="-120" dirty="0" err="1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전과정에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참여하였으며 웹 </a:t>
            </a:r>
            <a:r>
              <a:rPr lang="ko-KR" altLang="en-US" sz="1200" spc="-120" dirty="0" err="1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프론트엔드를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담당했습니다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.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50" name="Google Shape;110;p18">
            <a:extLst>
              <a:ext uri="{FF2B5EF4-FFF2-40B4-BE49-F238E27FC236}">
                <a16:creationId xmlns:a16="http://schemas.microsoft.com/office/drawing/2014/main" id="{D7D3AB3D-0432-DB43-80C6-BB268E0AD720}"/>
              </a:ext>
            </a:extLst>
          </p:cNvPr>
          <p:cNvSpPr txBox="1"/>
          <p:nvPr/>
        </p:nvSpPr>
        <p:spPr>
          <a:xfrm>
            <a:off x="367684" y="3419467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상세 구현 내용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200" spc="-120" dirty="0" err="1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프론트엔드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기술 환경 구성 및 기본 설정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51" name="Google Shape;110;p18">
            <a:extLst>
              <a:ext uri="{FF2B5EF4-FFF2-40B4-BE49-F238E27FC236}">
                <a16:creationId xmlns:a16="http://schemas.microsoft.com/office/drawing/2014/main" id="{F76F4CBA-DBF1-4E49-87D2-38CB13B3AFBC}"/>
              </a:ext>
            </a:extLst>
          </p:cNvPr>
          <p:cNvSpPr txBox="1"/>
          <p:nvPr/>
        </p:nvSpPr>
        <p:spPr>
          <a:xfrm>
            <a:off x="367684" y="3670320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상세 구현 내용</a:t>
            </a:r>
            <a:r>
              <a:rPr lang="en-US" altLang="ko-KR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2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-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라이브러리를 활용한 컴포넌트 계층 구조 관리 및 디자인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52" name="Google Shape;110;p18">
            <a:extLst>
              <a:ext uri="{FF2B5EF4-FFF2-40B4-BE49-F238E27FC236}">
                <a16:creationId xmlns:a16="http://schemas.microsoft.com/office/drawing/2014/main" id="{077465E6-B77C-9C4A-873A-2EF781B28520}"/>
              </a:ext>
            </a:extLst>
          </p:cNvPr>
          <p:cNvSpPr txBox="1"/>
          <p:nvPr/>
        </p:nvSpPr>
        <p:spPr>
          <a:xfrm>
            <a:off x="367684" y="4034462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사용 기술</a:t>
            </a:r>
            <a:r>
              <a:rPr lang="en-US" altLang="ko-KR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200" spc="-120" dirty="0">
                <a:solidFill>
                  <a:srgbClr val="0070C0"/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TypeScript. React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53" name="Google Shape;133;p18">
            <a:extLst>
              <a:ext uri="{FF2B5EF4-FFF2-40B4-BE49-F238E27FC236}">
                <a16:creationId xmlns:a16="http://schemas.microsoft.com/office/drawing/2014/main" id="{CE189132-74CB-E745-86EF-5A411C2B92D4}"/>
              </a:ext>
            </a:extLst>
          </p:cNvPr>
          <p:cNvSpPr/>
          <p:nvPr/>
        </p:nvSpPr>
        <p:spPr>
          <a:xfrm>
            <a:off x="360363" y="4721254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endParaRPr>
              <a:latin typeface="Noto Sans KR" panose="020B0500000000000000" pitchFamily="34" charset="-128"/>
              <a:ea typeface="Noto Sans KR" panose="020B0500000000000000" pitchFamily="34" charset="-128"/>
            </a:endParaRPr>
          </a:p>
        </p:txBody>
      </p:sp>
      <p:sp>
        <p:nvSpPr>
          <p:cNvPr id="13" name="Google Shape;110;p18">
            <a:extLst>
              <a:ext uri="{FF2B5EF4-FFF2-40B4-BE49-F238E27FC236}">
                <a16:creationId xmlns:a16="http://schemas.microsoft.com/office/drawing/2014/main" id="{EE718E6E-ABDB-754E-BC52-DFCC9CEFD8E1}"/>
              </a:ext>
            </a:extLst>
          </p:cNvPr>
          <p:cNvSpPr txBox="1"/>
          <p:nvPr/>
        </p:nvSpPr>
        <p:spPr>
          <a:xfrm>
            <a:off x="366634" y="1537588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직위</a:t>
            </a: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/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직책</a:t>
            </a: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사원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/</a:t>
            </a:r>
            <a:r>
              <a:rPr lang="ko-KR" altLang="en-US" sz="1000" spc="-120" dirty="0" err="1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프론트엔드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 엔지니어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  <p:sp>
        <p:nvSpPr>
          <p:cNvPr id="14" name="Google Shape;110;p18">
            <a:extLst>
              <a:ext uri="{FF2B5EF4-FFF2-40B4-BE49-F238E27FC236}">
                <a16:creationId xmlns:a16="http://schemas.microsoft.com/office/drawing/2014/main" id="{D800F1ED-E33A-3C46-A64D-A27A428717C9}"/>
              </a:ext>
            </a:extLst>
          </p:cNvPr>
          <p:cNvSpPr txBox="1"/>
          <p:nvPr/>
        </p:nvSpPr>
        <p:spPr>
          <a:xfrm>
            <a:off x="366634" y="2531429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${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담당 직무</a:t>
            </a:r>
            <a:r>
              <a:rPr lang="en-US" altLang="ko-KR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}</a:t>
            </a:r>
            <a:r>
              <a:rPr lang="ko-KR" altLang="en-US" sz="1000" spc="-120" dirty="0">
                <a:latin typeface="Noto Sans KR" panose="020B0500000000000000" pitchFamily="34" charset="-128"/>
                <a:ea typeface="Noto Sans KR" panose="020B0500000000000000" pitchFamily="34" charset="-128"/>
              </a:rPr>
              <a:t>  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예시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)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</a:t>
            </a:r>
            <a:r>
              <a:rPr lang="ko-KR" altLang="en-US" sz="1000" spc="-120" dirty="0" err="1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프론트엔드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</a:rPr>
              <a:t> 엔지니어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4123084862"/>
      </p:ext>
    </p:extLst>
  </p:cSld>
  <p:clrMapOvr>
    <a:masterClrMapping/>
  </p:clrMapOvr>
</p:sld>
</file>

<file path=ppt/theme/theme1.xml><?xml version="1.0" encoding="utf-8"?>
<a:theme xmlns:a="http://schemas.openxmlformats.org/drawingml/2006/main" name="basic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1027</TotalTime>
  <Words>857</Words>
  <Application>Microsoft Office PowerPoint</Application>
  <PresentationFormat>사용자 지정</PresentationFormat>
  <Paragraphs>143</Paragraphs>
  <Slides>15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Noto Sans KR Medium</vt:lpstr>
      <vt:lpstr>Source Han Sans KR</vt:lpstr>
      <vt:lpstr>Arial</vt:lpstr>
      <vt:lpstr>Noto Sans CJK KR Regular</vt:lpstr>
      <vt:lpstr>Noto Sans KR</vt:lpstr>
      <vt:lpstr>basic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CHOIINKYU</cp:lastModifiedBy>
  <cp:revision>85</cp:revision>
  <dcterms:modified xsi:type="dcterms:W3CDTF">2021-03-17T09:03:16Z</dcterms:modified>
</cp:coreProperties>
</file>